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ccae83d8faa4cba" /><Relationship Type="http://schemas.openxmlformats.org/officeDocument/2006/relationships/extended-properties" Target="/docProps/app.xml" Id="Re80d47c47aee49dc" /><Relationship Type="http://schemas.openxmlformats.org/officeDocument/2006/relationships/officeDocument" Target="/ppt/presentation.xml" Id="Rcb37bb02b0c241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27d0f3384401d"/>
  </p:sldMasterIdLst>
  <p:notesMasterIdLst>
    <p:notesMasterId xmlns:r="http://schemas.openxmlformats.org/officeDocument/2006/relationships" r:id="Ra9de310bb84848a2"/>
  </p:notesMasterIdLst>
  <p:sldIdLst>
    <p:sldId xmlns:r="http://schemas.openxmlformats.org/officeDocument/2006/relationships" id="256" r:id="Rb947f3bd2bb34cdf"/>
    <p:sldId xmlns:r="http://schemas.openxmlformats.org/officeDocument/2006/relationships" id="257" r:id="R4127b6ffc66d4159"/>
    <p:sldId xmlns:r="http://schemas.openxmlformats.org/officeDocument/2006/relationships" id="258" r:id="R3e8f7dad76b24478"/>
    <p:sldId xmlns:r="http://schemas.openxmlformats.org/officeDocument/2006/relationships" id="259" r:id="Rfab414e866bb435a"/>
    <p:sldId xmlns:r="http://schemas.openxmlformats.org/officeDocument/2006/relationships" id="260" r:id="Rfcee8de1173045cb"/>
    <p:sldId xmlns:r="http://schemas.openxmlformats.org/officeDocument/2006/relationships" id="261" r:id="Rbb7a771a9ecd4779"/>
    <p:sldId xmlns:r="http://schemas.openxmlformats.org/officeDocument/2006/relationships" id="262" r:id="Rc6a527cbae674d17"/>
    <p:sldId xmlns:r="http://schemas.openxmlformats.org/officeDocument/2006/relationships" id="263" r:id="R9a7c36680add475f"/>
    <p:sldId xmlns:r="http://schemas.openxmlformats.org/officeDocument/2006/relationships" id="264" r:id="Rdc83a37b0fdd47a0"/>
    <p:sldId xmlns:r="http://schemas.openxmlformats.org/officeDocument/2006/relationships" id="265" r:id="Rce5793dddcb2436e"/>
    <p:sldId xmlns:r="http://schemas.openxmlformats.org/officeDocument/2006/relationships" id="266" r:id="R0b19b5b1d0cd4e7b"/>
    <p:sldId xmlns:r="http://schemas.openxmlformats.org/officeDocument/2006/relationships" id="267" r:id="R389e125cd33a4db6"/>
    <p:sldId xmlns:r="http://schemas.openxmlformats.org/officeDocument/2006/relationships" id="268" r:id="Rcb5d890e57b342e5"/>
    <p:sldId xmlns:r="http://schemas.openxmlformats.org/officeDocument/2006/relationships" id="269" r:id="Rb69c06b2dc31438a"/>
    <p:sldId xmlns:r="http://schemas.openxmlformats.org/officeDocument/2006/relationships" id="270" r:id="Rd598c7748f0142f9"/>
    <p:sldId xmlns:r="http://schemas.openxmlformats.org/officeDocument/2006/relationships" id="271" r:id="R8fc3338f6e574438"/>
    <p:sldId xmlns:r="http://schemas.openxmlformats.org/officeDocument/2006/relationships" id="272" r:id="R4fd52c506a564f01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5e1b3c7a1bf4546" /><Relationship Type="http://schemas.openxmlformats.org/officeDocument/2006/relationships/slideMaster" Target="/ppt/slideMasters/slideMaster1.xml" Id="Rde527d0f3384401d" /><Relationship Type="http://schemas.openxmlformats.org/officeDocument/2006/relationships/notesMaster" Target="/ppt/notesMasters/notesMaster1.xml" Id="Ra9de310bb84848a2" /><Relationship Type="http://schemas.openxmlformats.org/officeDocument/2006/relationships/presProps" Target="/ppt/presProps.xml" Id="Rec378f249693482c" /><Relationship Type="http://schemas.openxmlformats.org/officeDocument/2006/relationships/tableStyles" Target="/ppt/tableStyles.xml" Id="R6a7b3ca1388246d4" /><Relationship Type="http://schemas.openxmlformats.org/officeDocument/2006/relationships/slide" Target="/ppt/slides/slide1.xml" Id="Rb947f3bd2bb34cdf" /><Relationship Type="http://schemas.openxmlformats.org/officeDocument/2006/relationships/slide" Target="/ppt/slides/slide2.xml" Id="R4127b6ffc66d4159" /><Relationship Type="http://schemas.openxmlformats.org/officeDocument/2006/relationships/slide" Target="/ppt/slides/slide3.xml" Id="R3e8f7dad76b24478" /><Relationship Type="http://schemas.openxmlformats.org/officeDocument/2006/relationships/slide" Target="/ppt/slides/slide4.xml" Id="Rfab414e866bb435a" /><Relationship Type="http://schemas.openxmlformats.org/officeDocument/2006/relationships/slide" Target="/ppt/slides/slide5.xml" Id="Rfcee8de1173045cb" /><Relationship Type="http://schemas.openxmlformats.org/officeDocument/2006/relationships/slide" Target="/ppt/slides/slide6.xml" Id="Rbb7a771a9ecd4779" /><Relationship Type="http://schemas.openxmlformats.org/officeDocument/2006/relationships/slide" Target="/ppt/slides/slide7.xml" Id="Rc6a527cbae674d17" /><Relationship Type="http://schemas.openxmlformats.org/officeDocument/2006/relationships/slide" Target="/ppt/slides/slide8.xml" Id="R9a7c36680add475f" /><Relationship Type="http://schemas.openxmlformats.org/officeDocument/2006/relationships/slide" Target="/ppt/slides/slide9.xml" Id="Rdc83a37b0fdd47a0" /><Relationship Type="http://schemas.openxmlformats.org/officeDocument/2006/relationships/slide" Target="/ppt/slides/slide10.xml" Id="Rce5793dddcb2436e" /><Relationship Type="http://schemas.openxmlformats.org/officeDocument/2006/relationships/slide" Target="/ppt/slides/slide11.xml" Id="R0b19b5b1d0cd4e7b" /><Relationship Type="http://schemas.openxmlformats.org/officeDocument/2006/relationships/slide" Target="/ppt/slides/slide12.xml" Id="R389e125cd33a4db6" /><Relationship Type="http://schemas.openxmlformats.org/officeDocument/2006/relationships/slide" Target="/ppt/slides/slide13.xml" Id="Rcb5d890e57b342e5" /><Relationship Type="http://schemas.openxmlformats.org/officeDocument/2006/relationships/slide" Target="/ppt/slides/slide14.xml" Id="Rb69c06b2dc31438a" /><Relationship Type="http://schemas.openxmlformats.org/officeDocument/2006/relationships/slide" Target="/ppt/slides/slide15.xml" Id="Rd598c7748f0142f9" /><Relationship Type="http://schemas.openxmlformats.org/officeDocument/2006/relationships/slide" Target="/ppt/slides/slide16.xml" Id="R8fc3338f6e574438" /><Relationship Type="http://schemas.openxmlformats.org/officeDocument/2006/relationships/slide" Target="/ppt/slides/slide17.xml" Id="R4fd52c506a564f0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6da826c34b04a4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1bf7bb34b984386" /><Relationship Type="http://schemas.openxmlformats.org/officeDocument/2006/relationships/notesMaster" Target="/ppt/notesMasters/notesMaster1.xml" Id="R216d80717953430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a0ff2c112754a83" /><Relationship Type="http://schemas.openxmlformats.org/officeDocument/2006/relationships/notesMaster" Target="/ppt/notesMasters/notesMaster1.xml" Id="R8fa74443925c40b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62db469c8174d7d" /><Relationship Type="http://schemas.openxmlformats.org/officeDocument/2006/relationships/notesMaster" Target="/ppt/notesMasters/notesMaster1.xml" Id="Rb5950778db5b4e6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a0c4c23c22d4bf0" /><Relationship Type="http://schemas.openxmlformats.org/officeDocument/2006/relationships/notesMaster" Target="/ppt/notesMasters/notesMaster1.xml" Id="R4c26b51c82e54c4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399c4f8a0fc4edc" /><Relationship Type="http://schemas.openxmlformats.org/officeDocument/2006/relationships/notesMaster" Target="/ppt/notesMasters/notesMaster1.xml" Id="Ra86d214947bb4c9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85e5efe36614fba" /><Relationship Type="http://schemas.openxmlformats.org/officeDocument/2006/relationships/notesMaster" Target="/ppt/notesMasters/notesMaster1.xml" Id="R974d57c730ac423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119f94ddb94481a" /><Relationship Type="http://schemas.openxmlformats.org/officeDocument/2006/relationships/notesMaster" Target="/ppt/notesMasters/notesMaster1.xml" Id="R7e510d96f676482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4e4a2ef5a574f73" /><Relationship Type="http://schemas.openxmlformats.org/officeDocument/2006/relationships/notesMaster" Target="/ppt/notesMasters/notesMaster1.xml" Id="R6337cb927f014fb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d7df77f83d824559" /><Relationship Type="http://schemas.openxmlformats.org/officeDocument/2006/relationships/notesMaster" Target="/ppt/notesMasters/notesMaster1.xml" Id="R2b6da0281456458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07adf833b6347a2" /><Relationship Type="http://schemas.openxmlformats.org/officeDocument/2006/relationships/notesMaster" Target="/ppt/notesMasters/notesMaster1.xml" Id="R73587750d66644f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1cc154d76804f56" /><Relationship Type="http://schemas.openxmlformats.org/officeDocument/2006/relationships/notesMaster" Target="/ppt/notesMasters/notesMaster1.xml" Id="R25950b2938f447c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e2046d5e02c490e" /><Relationship Type="http://schemas.openxmlformats.org/officeDocument/2006/relationships/notesMaster" Target="/ppt/notesMasters/notesMaster1.xml" Id="Rc0268d4312c44a5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6f384fc58b04906" /><Relationship Type="http://schemas.openxmlformats.org/officeDocument/2006/relationships/notesMaster" Target="/ppt/notesMasters/notesMaster1.xml" Id="Ree7834c4df684c9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ba1c6306b394101" /><Relationship Type="http://schemas.openxmlformats.org/officeDocument/2006/relationships/notesMaster" Target="/ppt/notesMasters/notesMaster1.xml" Id="R0bb1662e6b8c4ae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67f873fd29f442e" /><Relationship Type="http://schemas.openxmlformats.org/officeDocument/2006/relationships/notesMaster" Target="/ppt/notesMasters/notesMaster1.xml" Id="Re8cecb369efc441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96ff0e3bd2e40be" /><Relationship Type="http://schemas.openxmlformats.org/officeDocument/2006/relationships/notesMaster" Target="/ppt/notesMasters/notesMaster1.xml" Id="R8b457427fdc4482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eb6aa8329284fdc" /><Relationship Type="http://schemas.openxmlformats.org/officeDocument/2006/relationships/notesMaster" Target="/ppt/notesMasters/notesMaster1.xml" Id="R572bb8bc3348452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https://www.womensworldbanking.org/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https://www.sba.gov/local-assistance/resource-partners/womens-business-centers</a:t>
            </a:r>
          </a:p>
          <a:p xmlns:a="http://schemas.openxmlformats.org/drawingml/2006/main">
            <a:r>
              <a:t>- https://www.microbank.com/en/blog/p/the-womens-entrepreneurial-support-programme-paem-.html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https://www.myscheme.gov.in/schemes/sui</a:t>
            </a:r>
          </a:p>
          <a:p xmlns:a="http://schemas.openxmlformats.org/drawingml/2006/main">
            <a:r>
              <a:t>- https://www.sba.gov/local-assistance/resource-partners/womens-business-centers</a:t>
            </a:r>
          </a:p>
          <a:p xmlns:a="http://schemas.openxmlformats.org/drawingml/2006/main">
            <a:r>
              <a:t>- https://www.uncdf.org/article/8092/how-a-bank-in-china-uses-technology-to-empower-women-led-smes</a:t>
            </a:r>
          </a:p>
          <a:p xmlns:a="http://schemas.openxmlformats.org/drawingml/2006/main">
            <a:r>
              <a:t>- https://www.microbank.com/en/blog/p/the-womens-entrepreneurial-support-programme-paem-.html</a:t>
            </a:r>
          </a:p>
          <a:p xmlns:a="http://schemas.openxmlformats.org/drawingml/2006/main">
            <a:r>
              <a:t>- https://www.qdb.qa/develop-your-business/incubation-hub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https://www.ifc.org/en/insights-reports/2020/ifc-fmo-nfs-gender</a:t>
            </a:r>
          </a:p>
          <a:p xmlns:a="http://schemas.openxmlformats.org/drawingml/2006/main">
            <a:r>
              <a:t>- https://www.womensworldbanking.org/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https://www.ifc.org/en/what-we-do/sector-expertise/financial-institutions/gender-finance/banking-on-women</a:t>
            </a:r>
          </a:p>
          <a:p xmlns:a="http://schemas.openxmlformats.org/drawingml/2006/main">
            <a:r>
              <a:t>- https://we-fi.org/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https://we-fi.org/care-call-decision/</a:t>
            </a:r>
          </a:p>
          <a:p xmlns:a="http://schemas.openxmlformats.org/drawingml/2006/main">
            <a:r>
              <a:t>- https://www.ifc.org/en/insights-reports/2020/ifc-fmo-nfs-gender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https://we-fi.org/care-call-decision/</a:t>
            </a:r>
          </a:p>
          <a:p xmlns:a="http://schemas.openxmlformats.org/drawingml/2006/main">
            <a:r>
              <a:t>- https://www.qdb.qa/develop-your-business/incubation-hub</a:t>
            </a:r>
          </a:p>
          <a:p xmlns:a="http://schemas.openxmlformats.org/drawingml/2006/main">
            <a:r>
              <a:t>- https://www.sba.gov/local-assistance/resource-partners/womens-business-centers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d95c87fb445e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ea28648175d4614" /><Relationship Type="http://schemas.openxmlformats.org/officeDocument/2006/relationships/slideLayout" Target="/ppt/slideLayouts/slideLayout1.xml" Id="R16a52d8972a44ba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52d8972a44ba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f0690adcd4978" /><Relationship Type="http://schemas.openxmlformats.org/officeDocument/2006/relationships/image" Target="/ppt/media/image.png" Id="Rbdc3df94928f404c" /><Relationship Type="http://schemas.openxmlformats.org/officeDocument/2006/relationships/notesSlide" Target="/ppt/notesSlides/notesSlide1.xml" Id="Rac68bdd47a9a460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ad79820af435a" /><Relationship Type="http://schemas.openxmlformats.org/officeDocument/2006/relationships/notesSlide" Target="/ppt/notesSlides/notesSlide10.xml" Id="Raf2968c84f6c4fb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1e4166b88406d" /><Relationship Type="http://schemas.openxmlformats.org/officeDocument/2006/relationships/notesSlide" Target="/ppt/notesSlides/notesSlide11.xml" Id="R42d5e22cf0a6423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c7430aa6e45ed" /><Relationship Type="http://schemas.openxmlformats.org/officeDocument/2006/relationships/notesSlide" Target="/ppt/notesSlides/notesSlide12.xml" Id="Raee4d43f204a433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bc6160ce74185" /><Relationship Type="http://schemas.openxmlformats.org/officeDocument/2006/relationships/notesSlide" Target="/ppt/notesSlides/notesSlide13.xml" Id="R9a9e2f2572a243e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1722c703b473b" /><Relationship Type="http://schemas.openxmlformats.org/officeDocument/2006/relationships/notesSlide" Target="/ppt/notesSlides/notesSlide14.xml" Id="Rde9a2232baa3429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928640f084313" /><Relationship Type="http://schemas.openxmlformats.org/officeDocument/2006/relationships/notesSlide" Target="/ppt/notesSlides/notesSlide15.xml" Id="Rc25cb1c6f25542f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7be105f05484d" /><Relationship Type="http://schemas.openxmlformats.org/officeDocument/2006/relationships/notesSlide" Target="/ppt/notesSlides/notesSlide16.xml" Id="Rb81fa21a1d844ee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c8fa889904000" /><Relationship Type="http://schemas.openxmlformats.org/officeDocument/2006/relationships/image" Target="/ppt/media/image2.png" Id="R1a93fb9542e64d59" /><Relationship Type="http://schemas.openxmlformats.org/officeDocument/2006/relationships/notesSlide" Target="/ppt/notesSlides/notesSlide17.xml" Id="R30171023228d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cc20e3c6e4c41" /><Relationship Type="http://schemas.openxmlformats.org/officeDocument/2006/relationships/notesSlide" Target="/ppt/notesSlides/notesSlide2.xml" Id="Rfc5a1111353149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f1d4f30224196" /><Relationship Type="http://schemas.openxmlformats.org/officeDocument/2006/relationships/notesSlide" Target="/ppt/notesSlides/notesSlide3.xml" Id="R4f05ac5adf62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b672d438c49d2" /><Relationship Type="http://schemas.openxmlformats.org/officeDocument/2006/relationships/notesSlide" Target="/ppt/notesSlides/notesSlide4.xml" Id="Rdb1a1a44ea65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b403e609b447e" /><Relationship Type="http://schemas.openxmlformats.org/officeDocument/2006/relationships/notesSlide" Target="/ppt/notesSlides/notesSlide5.xml" Id="R1444d810c706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549aee5074d92" /><Relationship Type="http://schemas.openxmlformats.org/officeDocument/2006/relationships/notesSlide" Target="/ppt/notesSlides/notesSlide6.xml" Id="R271ce08bf5bd4c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1609fe1bc448b" /><Relationship Type="http://schemas.openxmlformats.org/officeDocument/2006/relationships/notesSlide" Target="/ppt/notesSlides/notesSlide7.xml" Id="R37ca929f6a7a486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d4754b22f4609" /><Relationship Type="http://schemas.openxmlformats.org/officeDocument/2006/relationships/notesSlide" Target="/ppt/notesSlides/notesSlide8.xml" Id="Rcb40d17eaadd4b5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3c7e0e9244c15" /><Relationship Type="http://schemas.openxmlformats.org/officeDocument/2006/relationships/notesSlide" Target="/ppt/notesSlides/notesSlide9.xml" Id="Rd3fbe4e7d3e14ec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49DD4FC-81F9-4DB1-B853-B05822AEE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3338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D8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0BD8B4-758E-4EE7-95C1-AF092F3E2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c3df94928f404c"/>
          <a:stretch xmlns:a="http://schemas.openxmlformats.org/drawingml/2006/main"/>
        </p:blipFill>
        <p:spPr>
          <a:xfrm xmlns:a="http://schemas.openxmlformats.org/drawingml/2006/main">
            <a:off x="870857" y="714375"/>
            <a:ext cx="2449286" cy="14287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9B8E09-D1B5-4F36-9BA0-D1AB7E379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1095375"/>
            <a:ext cx="5715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251322"/>
                </a:solidFill>
              </a:defRPr>
            </a:pPr>
            <a:r>
              <a:rPr sz="4650" b="1">
                <a:solidFill>
                  <a:srgbClr val="251322"/>
                </a:solidFill>
              </a:rPr>
              <a:t>SARA</a:t>
            </a:r>
          </a:p>
          <a:p xmlns:a="http://schemas.openxmlformats.org/drawingml/2006/main">
            <a:pPr algn="l">
              <a:defRPr sz="4650" b="1">
                <a:solidFill>
                  <a:srgbClr val="251322"/>
                </a:solidFill>
              </a:defRPr>
            </a:pPr>
            <a:r>
              <a:rPr sz="4650" b="1">
                <a:solidFill>
                  <a:srgbClr val="251322"/>
                </a:solidFill>
              </a:rPr>
              <a:t>WITHOUT</a:t>
            </a:r>
          </a:p>
          <a:p xmlns:a="http://schemas.openxmlformats.org/drawingml/2006/main">
            <a:pPr algn="l">
              <a:defRPr sz="4650" b="1">
                <a:solidFill>
                  <a:srgbClr val="251322"/>
                </a:solidFill>
              </a:defRPr>
            </a:pPr>
            <a:r>
              <a:rPr sz="4650" b="1">
                <a:solidFill>
                  <a:srgbClr val="251322"/>
                </a:solidFill>
              </a:rPr>
              <a:t>LIMITS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EEF9C8-4A62-4F47-9CDE-09FAAA396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333750"/>
            <a:ext cx="59055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C5967"/>
                </a:solidFill>
              </a:defRPr>
            </a:pPr>
            <a:r>
              <a:rPr sz="1800" b="0">
                <a:solidFill>
                  <a:srgbClr val="6C5967"/>
                </a:solidFill>
              </a:rPr>
              <a:t>A category-defining platform for every Nigerian woman—built around capital, care, commerce, career and community.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5018B0-B063-412E-AE63-5FB3D98B9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19625"/>
            <a:ext cx="4762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4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553F435-6C2D-4698-A9B4-30C820087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857750"/>
            <a:ext cx="619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80A83"/>
                </a:solidFill>
              </a:defRPr>
            </a:pPr>
            <a:r>
              <a:rPr sz="1050" b="1">
                <a:solidFill>
                  <a:srgbClr val="A80A83"/>
                </a:solidFill>
              </a:rPr>
              <a:t>GLOBAL IDEAS. NIGERIAN REALITIES. ONE WOMAN-CENTRED ECOSYSTEM.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162C7D-AAFD-470A-AA99-8EF218EDD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D7825D-F3DF-46B6-9F5C-78EFFA33F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12339222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5926450-8442-4C94-B452-0A6FF7709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0A83"/>
                </a:solidFill>
              </a:defRPr>
            </a:pPr>
            <a:r>
              <a:rPr sz="900" b="1">
                <a:solidFill>
                  <a:srgbClr val="A80A83"/>
                </a:solidFill>
              </a:rPr>
              <a:t>EVERY WOMAN, DIFFERENT REALITY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AEE1AF-7EBF-4431-93C9-4B78F7F9B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251322"/>
                </a:solidFill>
              </a:defRPr>
            </a:pPr>
            <a:r>
              <a:rPr sz="2775" b="1">
                <a:solidFill>
                  <a:srgbClr val="251322"/>
                </a:solidFill>
              </a:rPr>
              <a:t>Design by life moment—not a single “female customer” persona.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B9A0D2-70B1-436D-8E34-1FA7ABF9B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0A83"/>
                </a:solidFill>
              </a:defRPr>
            </a:pPr>
            <a:r>
              <a:rPr sz="1125" b="1">
                <a:solidFill>
                  <a:srgbClr val="A80A83"/>
                </a:solidFill>
              </a:rPr>
              <a:t>GIRLS &amp; STUDENTS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703A12-1F8B-4AC9-99A9-2E6E8636A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143125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Money labs • skills wallet • safe starter account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425C22-140B-46FE-9F55-30BE13D1F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90825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D8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D23B05-2BE9-4E2F-8ADF-71EDD158B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431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0A83"/>
                </a:solidFill>
              </a:defRPr>
            </a:pPr>
            <a:r>
              <a:rPr sz="1125" b="1">
                <a:solidFill>
                  <a:srgbClr val="A80A83"/>
                </a:solidFill>
              </a:rPr>
              <a:t>CAREER WOMEN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2635F7-7129-479B-B542-2D202CB0C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143125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Salary optimiser • investing • negotiation • returnships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7476DD-F9C1-4FA3-A7F9-220E555FA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90825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D8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BDCA41-5C98-4C7C-A378-1B780C95F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956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0A83"/>
                </a:solidFill>
              </a:defRPr>
            </a:pPr>
            <a:r>
              <a:rPr sz="1125" b="1">
                <a:solidFill>
                  <a:srgbClr val="A80A83"/>
                </a:solidFill>
              </a:rPr>
              <a:t>BUSINESS WOMEN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69D28D-7FEB-4F8C-929E-F79546C5F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095625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Market OS • revenue finance • procurement • export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716513-06FE-4A79-BB4E-A101E8544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43325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D8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5E15D8-72ED-406C-8013-1B60AE53B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956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0A83"/>
                </a:solidFill>
              </a:defRPr>
            </a:pPr>
            <a:r>
              <a:rPr sz="1125" b="1">
                <a:solidFill>
                  <a:srgbClr val="A80A83"/>
                </a:solidFill>
              </a:rPr>
              <a:t>FAMILY CAREGIVERS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2E48139-0164-4B8A-9409-7042A0483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095625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Family vaults • care credits • health protection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8EBD6C-DEE5-400C-8011-14421FD90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43325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D8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B52745-FEF3-4A20-9569-1EC187496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481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0A83"/>
                </a:solidFill>
              </a:defRPr>
            </a:pPr>
            <a:r>
              <a:rPr sz="1125" b="1">
                <a:solidFill>
                  <a:srgbClr val="A80A83"/>
                </a:solidFill>
              </a:rPr>
              <a:t>SINGLE MOTHERS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604085-F4EF-4F4A-B98F-F255BA6B7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048125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Flexible emergency line • school-fee plan • childcare network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ABBEE54-340F-4FAE-AE0C-6B91C440C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95825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D8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E14B7D-A101-433A-A871-E4E5A8336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481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0A83"/>
                </a:solidFill>
              </a:defRPr>
            </a:pPr>
            <a:r>
              <a:rPr sz="1125" b="1">
                <a:solidFill>
                  <a:srgbClr val="A80A83"/>
                </a:solidFill>
              </a:rPr>
              <a:t>INFORMAL WORKERS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FFFBFD5-B547-40B9-9332-190C36B72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048125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USSD wallet • daily micro-savings • income protection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E08C25-ED49-4B63-B45B-0D7B76393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695825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D8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B43761A-EFE0-42EF-9202-25103396D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006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0A83"/>
                </a:solidFill>
              </a:defRPr>
            </a:pPr>
            <a:r>
              <a:rPr sz="1125" b="1">
                <a:solidFill>
                  <a:srgbClr val="A80A83"/>
                </a:solidFill>
              </a:rPr>
              <a:t>WOMEN WITH DISABILITIES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B431B0-A9F3-4EA0-BC82-BAA529F1C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000625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Accessible journeys • assisted service • inclusive agents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F395F51-1DEA-49A7-976C-D4BCBD9EC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48325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D8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E56BE9E-F489-48DB-AF0A-5ED883CBA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0006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0A83"/>
                </a:solidFill>
              </a:defRPr>
            </a:pPr>
            <a:r>
              <a:rPr sz="1125" b="1">
                <a:solidFill>
                  <a:srgbClr val="A80A83"/>
                </a:solidFill>
              </a:rPr>
              <a:t>MIDLIFE &amp; RETIRED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12E710D-0637-413B-9655-A7D1A9018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5000625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Pension catch-up • succession • legacy and health planning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1B39AD4-9AEB-42A0-833A-D4090EA8C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648325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D8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74B2AA8-C184-4177-B800-5374D0399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8C676D1-0981-43C9-8F9A-DD75FEFA7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5752060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8F88847-8DD9-498E-840F-C99D1C828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0A83"/>
                </a:solidFill>
              </a:defRPr>
            </a:pPr>
            <a:r>
              <a:rPr sz="900" b="1">
                <a:solidFill>
                  <a:srgbClr val="A80A83"/>
                </a:solidFill>
              </a:rPr>
              <a:t>ONE NIGERIA, MULTIPLE ROUTES TO TRUST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D44EF0-6D1A-4829-840C-CB0779706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251322"/>
                </a:solidFill>
              </a:defRPr>
            </a:pPr>
            <a:r>
              <a:rPr sz="2775" b="1">
                <a:solidFill>
                  <a:srgbClr val="251322"/>
                </a:solidFill>
              </a:rPr>
              <a:t>Regionalise delivery without stereotyping women.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1F7F04-8936-47A7-B507-0ECC99676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50482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D8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E8BA59-1580-47A0-97C3-0F758845A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352675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80A83"/>
                </a:solidFill>
              </a:defRPr>
            </a:pPr>
            <a:r>
              <a:rPr sz="1350" b="1">
                <a:solidFill>
                  <a:srgbClr val="A80A83"/>
                </a:solidFill>
              </a:rPr>
              <a:t>NORTH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07BD7B-B1FC-4865-BB96-A7E5E14D2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733675"/>
            <a:ext cx="45243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51322"/>
                </a:solidFill>
              </a:defRPr>
            </a:pPr>
            <a:r>
              <a:rPr sz="1275" b="0">
                <a:solidFill>
                  <a:srgbClr val="251322"/>
                </a:solidFill>
              </a:rPr>
              <a:t>Hausa-first voice journeys; women agents; cooperative and agriculture value-chain finance; privacy-sensitive onboarding.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AFA5D3-0F4A-40FE-9224-86017C958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43125"/>
            <a:ext cx="50482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DD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694D6D-3699-4286-BD79-3DBB6063F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352675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80A83"/>
                </a:solidFill>
              </a:defRPr>
            </a:pPr>
            <a:r>
              <a:rPr sz="1350" b="1">
                <a:solidFill>
                  <a:srgbClr val="A80A83"/>
                </a:solidFill>
              </a:rPr>
              <a:t>SOUTH-WEST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9307E0-A21E-4C98-9186-CA5FA03D9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45243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51322"/>
                </a:solidFill>
              </a:defRPr>
            </a:pPr>
            <a:r>
              <a:rPr sz="1275" b="0">
                <a:solidFill>
                  <a:srgbClr val="251322"/>
                </a:solidFill>
              </a:rPr>
              <a:t>Retail, services, creative and technology growth tracks; procurement and export corridors through Lagos.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9C8117-CFE0-470C-AC77-2CC662589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05250"/>
            <a:ext cx="50482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DDF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16E2906-F2BB-4FF0-9196-8EFBB24C6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1148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80A83"/>
                </a:solidFill>
              </a:defRPr>
            </a:pPr>
            <a:r>
              <a:rPr sz="1350" b="1">
                <a:solidFill>
                  <a:srgbClr val="A80A83"/>
                </a:solidFill>
              </a:rPr>
              <a:t>SOUTH-EAST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D21989-DA5C-4A36-950A-AAFD0D579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495800"/>
            <a:ext cx="45243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51322"/>
                </a:solidFill>
              </a:defRPr>
            </a:pPr>
            <a:r>
              <a:rPr sz="1275" b="0">
                <a:solidFill>
                  <a:srgbClr val="251322"/>
                </a:solidFill>
              </a:rPr>
              <a:t>Trade, manufacturing and apprenticeship pathways; inventory finance, succession and diaspora commerce.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046A7E6-55A9-40E8-9C0C-3C99BBE52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5250"/>
            <a:ext cx="50482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79A48D1-308F-4CB9-82D2-36013C703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1148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80A83"/>
                </a:solidFill>
              </a:defRPr>
            </a:pPr>
            <a:r>
              <a:rPr sz="1350" b="1">
                <a:solidFill>
                  <a:srgbClr val="A80A83"/>
                </a:solidFill>
              </a:rPr>
              <a:t>SOUTH-SOUTH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5DAD30C-CC87-470C-8700-F9B3D1468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495800"/>
            <a:ext cx="45243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51322"/>
                </a:solidFill>
              </a:defRPr>
            </a:pPr>
            <a:r>
              <a:rPr sz="1275" b="0">
                <a:solidFill>
                  <a:srgbClr val="251322"/>
                </a:solidFill>
              </a:rPr>
              <a:t>Agribusiness, fisheries, logistics and energy-service clusters; climate resilience and cooperative insurance.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13BBD6-F6B6-44F1-8B10-8CEC57122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5810250"/>
            <a:ext cx="904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Local research, language choice and women-led design councils should determine final rollout in every state.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A84C2AB-126B-4EA3-8864-C1C62B9AB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AC95735-D4F9-4C7C-BA3A-D36C45AE1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38313613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2B4E290-702A-4110-ACCA-C69CFE9C3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0A83"/>
                </a:solidFill>
              </a:defRPr>
            </a:pPr>
            <a:r>
              <a:rPr sz="900" b="1">
                <a:solidFill>
                  <a:srgbClr val="A80A83"/>
                </a:solidFill>
              </a:rPr>
              <a:t>CAREER AND FAMILY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8440D7-AFB5-4908-87CA-592401678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251322"/>
                </a:solidFill>
              </a:defRPr>
            </a:pPr>
            <a:r>
              <a:rPr sz="2775" b="1">
                <a:solidFill>
                  <a:srgbClr val="251322"/>
                </a:solidFill>
              </a:rPr>
              <a:t>Turn SARA into a household resilience and mobility partner.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4DC10A-4B93-406B-8E44-46D3DB07E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8FC"/>
          </a:solidFill>
          <a:ln xmlns:a="http://schemas.openxmlformats.org/drawingml/2006/main" w="9525">
            <a:solidFill>
              <a:srgbClr val="E7D7E1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7630B0-48FF-4C0D-9271-F296B04B0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04445"/>
                </a:solidFill>
              </a:defRPr>
            </a:pPr>
            <a:r>
              <a:rPr sz="975" b="1">
                <a:solidFill>
                  <a:srgbClr val="F04445"/>
                </a:solidFill>
              </a:rPr>
              <a:t>CAREER CAPITAL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5240320-10D6-4F55-97C7-BA575D9DE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1322"/>
                </a:solidFill>
              </a:defRPr>
            </a:pPr>
            <a:r>
              <a:rPr sz="1875" b="1">
                <a:solidFill>
                  <a:srgbClr val="251322"/>
                </a:solidFill>
              </a:rPr>
              <a:t>Skills wallet + returnship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96BEB4-1D08-4449-84A9-404EB0E8F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Co-fund certification, career transitions and structured return-to-work programs with employers.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083009-6B08-4956-B4F8-4B4BBC4AC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2C47EF-3A2A-419D-ABBD-6B7319FF5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3B641"/>
                </a:solidFill>
              </a:defRPr>
            </a:pPr>
            <a:r>
              <a:rPr sz="975" b="1">
                <a:solidFill>
                  <a:srgbClr val="F3B641"/>
                </a:solidFill>
              </a:rPr>
              <a:t>FAMILY CONTROL TOWER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D7BE35-0D9C-4FAD-919A-40AEA445B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Goals without loss of autonomy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EB2F52-ECC4-4380-8D0D-F0F17E0BC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D8F1"/>
                </a:solidFill>
              </a:defRPr>
            </a:pPr>
            <a:r>
              <a:rPr sz="1275" b="0">
                <a:solidFill>
                  <a:srgbClr val="F7D8F1"/>
                </a:solidFill>
              </a:rPr>
              <a:t>Optional household dashboards for school, rent, health and care—while preserving private individual funds.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CBB4AF0-1FE8-4696-BA04-3FBA2F61A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8FC"/>
          </a:solidFill>
          <a:ln xmlns:a="http://schemas.openxmlformats.org/drawingml/2006/main" w="9525">
            <a:solidFill>
              <a:srgbClr val="E7D7E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13AAC69-DEDB-4A4B-8E59-D7BEA9A0D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04445"/>
                </a:solidFill>
              </a:defRPr>
            </a:pPr>
            <a:r>
              <a:rPr sz="975" b="1">
                <a:solidFill>
                  <a:srgbClr val="F04445"/>
                </a:solidFill>
              </a:rPr>
              <a:t>RESILIENCE VAULT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3819DE-3095-4D68-BD9A-F1A990667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1322"/>
                </a:solidFill>
              </a:defRPr>
            </a:pPr>
            <a:r>
              <a:rPr sz="1875" b="1">
                <a:solidFill>
                  <a:srgbClr val="251322"/>
                </a:solidFill>
              </a:rPr>
              <a:t>Protection before crisis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7C4413-BD4A-4316-A976-BA1E5CC30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Automated emergency savings, micro-insurance, pension catch-up and pre-approved support based on consented behaviour.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E7AB3C-AC9E-4FEA-8076-85040823F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F9CA3D8-40EF-4C91-AE36-CF7CF043E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70566561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2FBC3DC-A074-459C-AFBE-CDD09C608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0A83"/>
                </a:solidFill>
              </a:defRPr>
            </a:pPr>
            <a:r>
              <a:rPr sz="900" b="1">
                <a:solidFill>
                  <a:srgbClr val="A80A83"/>
                </a:solidFill>
              </a:rPr>
              <a:t>DISTRIBUTION INNOVATION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F77A08-056F-43DE-BB0C-EDACB1B70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251322"/>
                </a:solidFill>
              </a:defRPr>
            </a:pPr>
            <a:r>
              <a:rPr sz="2775" b="1">
                <a:solidFill>
                  <a:srgbClr val="251322"/>
                </a:solidFill>
              </a:rPr>
              <a:t>The next branch is a network of trusted women.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2067AD-35C2-4F1E-953F-A49551BB7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43125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04445"/>
                </a:solidFill>
              </a:defRPr>
            </a:pPr>
            <a:r>
              <a:rPr sz="1200" b="1">
                <a:solidFill>
                  <a:srgbClr val="F04445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8AE5AC-1D75-4FCD-986A-D3378255A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1431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80A83"/>
                </a:solidFill>
              </a:defRPr>
            </a:pPr>
            <a:r>
              <a:rPr sz="1500" b="1">
                <a:solidFill>
                  <a:srgbClr val="A80A83"/>
                </a:solidFill>
              </a:rPr>
              <a:t>SARA GUIDES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8A4717-264C-4D7F-900C-7B48D7059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143125"/>
            <a:ext cx="666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5967"/>
                </a:solidFill>
              </a:defRPr>
            </a:pPr>
            <a:r>
              <a:rPr sz="1350" b="0">
                <a:solidFill>
                  <a:srgbClr val="6C5967"/>
                </a:solidFill>
              </a:rPr>
              <a:t>Certified women agents embedded in markets, workplaces, campuses and communities.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AF34AB-C3C9-4D5D-8E08-FE7FF6978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38475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04445"/>
                </a:solidFill>
              </a:defRPr>
            </a:pPr>
            <a:r>
              <a:rPr sz="1200" b="1">
                <a:solidFill>
                  <a:srgbClr val="F04445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C00ABA-F960-46B5-A495-CFF809A67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384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80A83"/>
                </a:solidFill>
              </a:defRPr>
            </a:pPr>
            <a:r>
              <a:rPr sz="1500" b="1">
                <a:solidFill>
                  <a:srgbClr val="A80A83"/>
                </a:solidFill>
              </a:rPr>
              <a:t>SARA DESKS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A9F361-3F8E-4CE1-BF8F-174F448C2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038475"/>
            <a:ext cx="666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5967"/>
                </a:solidFill>
              </a:defRPr>
            </a:pPr>
            <a:r>
              <a:rPr sz="1350" b="0">
                <a:solidFill>
                  <a:srgbClr val="6C5967"/>
                </a:solidFill>
              </a:rPr>
              <a:t>Pop-up business centres offering diagnostics, counselling and onboarding.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B1B0BB-292F-4834-9ACB-6B1B11A34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33825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04445"/>
                </a:solidFill>
              </a:defRPr>
            </a:pPr>
            <a:r>
              <a:rPr sz="1200" b="1">
                <a:solidFill>
                  <a:srgbClr val="F04445"/>
                </a:solidFill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0F69AC-8E2D-4E06-B53F-8247D4D68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9338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80A83"/>
                </a:solidFill>
              </a:defRPr>
            </a:pPr>
            <a:r>
              <a:rPr sz="1500" b="1">
                <a:solidFill>
                  <a:srgbClr val="A80A83"/>
                </a:solidFill>
              </a:rPr>
              <a:t>SARA ON WHATSAPP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87D482-AF93-4475-AC68-8BD02277D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933825"/>
            <a:ext cx="666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5967"/>
                </a:solidFill>
              </a:defRPr>
            </a:pPr>
            <a:r>
              <a:rPr sz="1350" b="0">
                <a:solidFill>
                  <a:srgbClr val="6C5967"/>
                </a:solidFill>
              </a:rPr>
              <a:t>Voice-note onboarding, local languages, reminders and human escalation.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18EBCD-25C5-4FFF-A3B7-5A120D6E9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29175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04445"/>
                </a:solidFill>
              </a:defRPr>
            </a:pPr>
            <a:r>
              <a:rPr sz="1200" b="1">
                <a:solidFill>
                  <a:srgbClr val="F04445"/>
                </a:solidFill>
              </a:rPr>
              <a:t>04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991FAF-F38D-4C36-B3F2-54003853B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8291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80A83"/>
                </a:solidFill>
              </a:defRPr>
            </a:pPr>
            <a:r>
              <a:rPr sz="1500" b="1">
                <a:solidFill>
                  <a:srgbClr val="A80A83"/>
                </a:solidFill>
              </a:rPr>
              <a:t>SARA DESIGN COUNCILS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2CA6FC-4AF9-4D78-A57B-0B3B1F57A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829175"/>
            <a:ext cx="666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5967"/>
                </a:solidFill>
              </a:defRPr>
            </a:pPr>
            <a:r>
              <a:rPr sz="1350" b="0">
                <a:solidFill>
                  <a:srgbClr val="6C5967"/>
                </a:solidFill>
              </a:rPr>
              <a:t>Paid customer panels in every region co-create products and test fairness.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D9224E-C666-4D75-956B-21186097F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F1078C-A3BD-410D-9E85-B66E51E9C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05455821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2A14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CA13AA9-57E0-4D95-9163-1F77B8F03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3B641"/>
                </a:solidFill>
              </a:defRPr>
            </a:pPr>
            <a:r>
              <a:rPr sz="900" b="1">
                <a:solidFill>
                  <a:srgbClr val="F3B641"/>
                </a:solidFill>
              </a:rPr>
              <a:t>TRUST ARCHITECTURE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1B0D90-E01E-4B50-B0FD-7BD8B09EC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048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Innovation without fairness becomes another barrier.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AD5671-675F-47BD-891A-453007574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90750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8FC"/>
          </a:solidFill>
          <a:ln xmlns:a="http://schemas.openxmlformats.org/drawingml/2006/main" w="9525">
            <a:solidFill>
              <a:srgbClr val="E7D7E1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C8106A-6226-4FA9-9F32-995DF10F7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19350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04445"/>
                </a:solidFill>
              </a:defRPr>
            </a:pPr>
            <a:r>
              <a:rPr sz="975" b="1">
                <a:solidFill>
                  <a:srgbClr val="F04445"/>
                </a:solidFill>
              </a:rPr>
              <a:t>CONSENT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6F85BE-2EEA-4B9F-9F37-F209A4EC1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857500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1322"/>
                </a:solidFill>
              </a:defRPr>
            </a:pPr>
            <a:r>
              <a:rPr sz="1875" b="1">
                <a:solidFill>
                  <a:srgbClr val="251322"/>
                </a:solidFill>
              </a:rPr>
              <a:t>She controls her data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6BD33E-745B-483A-873D-9365ABA14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571875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Explain what is used, why it matters and how to opt out without losing basic service.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CD512E-448F-4780-8902-B8C6DFFE1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190750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B7336A-A2F6-4EA6-BA32-D174976E2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19350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3B641"/>
                </a:solidFill>
              </a:defRPr>
            </a:pPr>
            <a:r>
              <a:rPr sz="975" b="1">
                <a:solidFill>
                  <a:srgbClr val="F3B641"/>
                </a:solidFill>
              </a:rPr>
              <a:t>FAIR CREDIT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7EB268-C47B-41B7-9270-176A5FDA7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857500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Test outcomes, not intentions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4FD59B-FC87-48FA-9838-AB1E36BB7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571875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D8F1"/>
                </a:solidFill>
              </a:defRPr>
            </a:pPr>
            <a:r>
              <a:rPr sz="1275" b="0">
                <a:solidFill>
                  <a:srgbClr val="F7D8F1"/>
                </a:solidFill>
              </a:rPr>
              <a:t>Audit approval, pricing and collections by region, age, disability and income pattern.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463FC2-59C1-4B5B-B7CD-6261EF7CE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190750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8FC"/>
          </a:solidFill>
          <a:ln xmlns:a="http://schemas.openxmlformats.org/drawingml/2006/main" w="9525">
            <a:solidFill>
              <a:srgbClr val="E7D7E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668A93-7396-4A3F-B637-630BA6BE6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419350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04445"/>
                </a:solidFill>
              </a:defRPr>
            </a:pPr>
            <a:r>
              <a:rPr sz="975" b="1">
                <a:solidFill>
                  <a:srgbClr val="F04445"/>
                </a:solidFill>
              </a:rPr>
              <a:t>DIGNIFIED SUPPORT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C9A6F7-1133-4AF6-B2C3-A62A2A2F5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857500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1322"/>
                </a:solidFill>
              </a:defRPr>
            </a:pPr>
            <a:r>
              <a:rPr sz="1875" b="1">
                <a:solidFill>
                  <a:srgbClr val="251322"/>
                </a:solidFill>
              </a:rPr>
              <a:t>No public shame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EAD97F-0FE9-4F93-8CDC-D5B8FD7C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571875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Private hardship tools, flexible restructuring and human review protect trust.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6B710F-ACAC-4798-9A4D-D52DDD1DA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6BAB226-F487-467D-A383-BF63197E9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63643760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4BA42D0-BCCB-40B7-89E3-A4449B2E6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0A83"/>
                </a:solidFill>
              </a:defRPr>
            </a:pPr>
            <a:r>
              <a:rPr sz="900" b="1">
                <a:solidFill>
                  <a:srgbClr val="A80A83"/>
                </a:solidFill>
              </a:rPr>
              <a:t>PILOT PORTFOLIO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E7E20B-2732-4F8E-B87F-08606B7BF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251322"/>
                </a:solidFill>
              </a:defRPr>
            </a:pPr>
            <a:r>
              <a:rPr sz="2775" b="1">
                <a:solidFill>
                  <a:srgbClr val="251322"/>
                </a:solidFill>
              </a:rPr>
              <a:t>Test three bold ideas in 180 days.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88D5E2-B529-4860-9ACD-EA4CEB7C0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8FC"/>
          </a:solidFill>
          <a:ln xmlns:a="http://schemas.openxmlformats.org/drawingml/2006/main" w="9525">
            <a:solidFill>
              <a:srgbClr val="E7D7E1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E72074-42A6-4C2C-9E7B-A54367189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04445"/>
                </a:solidFill>
              </a:defRPr>
            </a:pPr>
            <a:r>
              <a:rPr sz="975" b="1">
                <a:solidFill>
                  <a:srgbClr val="F04445"/>
                </a:solidFill>
              </a:rPr>
              <a:t>PILOT A • LAGOS + OGUN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7268D5-2CF9-4666-8D4A-22C8CA007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1322"/>
                </a:solidFill>
              </a:defRPr>
            </a:pPr>
            <a:r>
              <a:rPr sz="1875" b="1">
                <a:solidFill>
                  <a:srgbClr val="251322"/>
                </a:solidFill>
              </a:rPr>
              <a:t>Purchase-Order Bridge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BD5A47-1692-4F70-B3C3-C0EB29E90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Recruit 200 women suppliers, publish partner demand, finance fulfilled orders and measure repeat contracts.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1727E1-8C6D-422F-B753-A3491111F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58543C-CA96-45AE-BF16-491DE6E43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3B641"/>
                </a:solidFill>
              </a:defRPr>
            </a:pPr>
            <a:r>
              <a:rPr sz="975" b="1">
                <a:solidFill>
                  <a:srgbClr val="F3B641"/>
                </a:solidFill>
              </a:rPr>
              <a:t>PILOT B • KANO + KADUNA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DBB008-76BB-456C-9401-20F3E304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SARA Guides + Market OS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707593-B37E-4969-94E4-C37EA0E51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D8F1"/>
                </a:solidFill>
              </a:defRPr>
            </a:pPr>
            <a:r>
              <a:rPr sz="1275" b="0">
                <a:solidFill>
                  <a:srgbClr val="F7D8F1"/>
                </a:solidFill>
              </a:rPr>
              <a:t>Train women agents, deliver Hausa/voice onboarding and test cash-flow-based micro working capital.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383DFB-48A5-4B19-A44C-5D6E17BB0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8FC"/>
          </a:solidFill>
          <a:ln xmlns:a="http://schemas.openxmlformats.org/drawingml/2006/main" w="9525">
            <a:solidFill>
              <a:srgbClr val="E7D7E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4A2A49-1C56-4656-A8E2-BE1F10F68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04445"/>
                </a:solidFill>
              </a:defRPr>
            </a:pPr>
            <a:r>
              <a:rPr sz="975" b="1">
                <a:solidFill>
                  <a:srgbClr val="F04445"/>
                </a:solidFill>
              </a:rPr>
              <a:t>PILOT C • ABIA + ANAMBRA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9037BA-FF36-4ACE-AEA3-C7DD315B8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1322"/>
                </a:solidFill>
              </a:defRPr>
            </a:pPr>
            <a:r>
              <a:rPr sz="1875" b="1">
                <a:solidFill>
                  <a:srgbClr val="251322"/>
                </a:solidFill>
              </a:rPr>
              <a:t>Trade &amp; Export Bridge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365F5D-3A92-4CAF-93E5-257EFB6F3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Digitise inventory, verify trade history and connect women manufacturers to diaspora and regional buyers.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A84A3D0-6D8E-4162-A415-93A7D993B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0712A6-5208-4374-B6D2-0CE1FC08A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00818325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E9FC86E-DB52-4204-AA6A-B481798D5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0A83"/>
                </a:solidFill>
              </a:defRPr>
            </a:pPr>
            <a:r>
              <a:rPr sz="900" b="1">
                <a:solidFill>
                  <a:srgbClr val="A80A83"/>
                </a:solidFill>
              </a:rPr>
              <a:t>THE NEW SCORECARD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E09DA7-C866-46B5-9124-81679446F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251322"/>
                </a:solidFill>
              </a:defRPr>
            </a:pPr>
            <a:r>
              <a:rPr sz="2775" b="1">
                <a:solidFill>
                  <a:srgbClr val="251322"/>
                </a:solidFill>
              </a:rPr>
              <a:t>Measure economic mobility—not vanity activity.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1AC861-7F7E-4A1C-944F-0ADB99EA1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95500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80A83"/>
                </a:solidFill>
              </a:defRPr>
            </a:pPr>
            <a:r>
              <a:rPr sz="1200" b="1">
                <a:solidFill>
                  <a:srgbClr val="A80A83"/>
                </a:solidFill>
              </a:rPr>
              <a:t>ACCESS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E2C451-76AC-4862-AD12-CFFB2B841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181225"/>
            <a:ext cx="12382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8BB286-7C14-4247-AB13-EC01F31BA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09550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C5967"/>
                </a:solidFill>
              </a:defRPr>
            </a:pPr>
            <a:r>
              <a:rPr sz="1200" b="0">
                <a:solidFill>
                  <a:srgbClr val="6C5967"/>
                </a:solidFill>
              </a:rPr>
              <a:t>Verified women onboarded through trusted channels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E76703-70D0-4B4D-9684-B2AC7CB97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43200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80A83"/>
                </a:solidFill>
              </a:defRPr>
            </a:pPr>
            <a:r>
              <a:rPr sz="1200" b="1">
                <a:solidFill>
                  <a:srgbClr val="A80A83"/>
                </a:solidFill>
              </a:rPr>
              <a:t>USE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187886-178B-487A-AC89-279837267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828925"/>
            <a:ext cx="20955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254AD4-13E7-4A98-96D6-A5DB77914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74320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C5967"/>
                </a:solidFill>
              </a:defRPr>
            </a:pPr>
            <a:r>
              <a:rPr sz="1200" b="0">
                <a:solidFill>
                  <a:srgbClr val="6C5967"/>
                </a:solidFill>
              </a:rPr>
              <a:t>90-day active customers using 3+ relevant tools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75F7DA-CA39-4177-90B4-B37AA676F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90900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80A83"/>
                </a:solidFill>
              </a:defRPr>
            </a:pPr>
            <a:r>
              <a:rPr sz="1200" b="1">
                <a:solidFill>
                  <a:srgbClr val="A80A83"/>
                </a:solidFill>
              </a:rPr>
              <a:t>INCOME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8819D0-8080-4FDD-916D-FF03A6AAA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476625"/>
            <a:ext cx="2952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0E15A5-17D0-4605-9C82-148250A5F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39090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C5967"/>
                </a:solidFill>
              </a:defRPr>
            </a:pPr>
            <a:r>
              <a:rPr sz="1200" b="0">
                <a:solidFill>
                  <a:srgbClr val="6C5967"/>
                </a:solidFill>
              </a:rPr>
              <a:t>Revenue, salary or savings improvement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44FCA5-BCC6-4AB2-8558-4FDFEEB9D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38600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80A83"/>
                </a:solidFill>
              </a:defRPr>
            </a:pPr>
            <a:r>
              <a:rPr sz="1200" b="1">
                <a:solidFill>
                  <a:srgbClr val="A80A83"/>
                </a:solidFill>
              </a:rPr>
              <a:t>RESILIENCE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FD88752-F444-4F79-840D-808BE433C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124325"/>
            <a:ext cx="3810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4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A57592-50AB-4375-93C1-11B3B28AD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03860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C5967"/>
                </a:solidFill>
              </a:defRPr>
            </a:pPr>
            <a:r>
              <a:rPr sz="1200" b="0">
                <a:solidFill>
                  <a:srgbClr val="6C5967"/>
                </a:solidFill>
              </a:rPr>
              <a:t>Emergency buffer, insurance and pension adoption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FEFC2A-5827-4C6F-9D79-2A7364531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86300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80A83"/>
                </a:solidFill>
              </a:defRPr>
            </a:pPr>
            <a:r>
              <a:rPr sz="1200" b="1">
                <a:solidFill>
                  <a:srgbClr val="A80A83"/>
                </a:solidFill>
              </a:rPr>
              <a:t>MARKET ACCESS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5DFE8E-A295-4856-A6D5-8E1513660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772025"/>
            <a:ext cx="46672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4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0127C3-562E-4ADD-815F-7E08224C9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68630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C5967"/>
                </a:solidFill>
              </a:defRPr>
            </a:pPr>
            <a:r>
              <a:rPr sz="1200" b="0">
                <a:solidFill>
                  <a:srgbClr val="6C5967"/>
                </a:solidFill>
              </a:rPr>
              <a:t>Purchase orders, contracts and export buyers won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294EDAD-AF70-4394-9FA7-5AAC18CEC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34000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80A83"/>
                </a:solidFill>
              </a:defRPr>
            </a:pPr>
            <a:r>
              <a:rPr sz="1200" b="1">
                <a:solidFill>
                  <a:srgbClr val="A80A83"/>
                </a:solidFill>
              </a:rPr>
              <a:t>FAIRNESS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8CCB07C-5612-41E6-A09A-8321857D8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5419725"/>
            <a:ext cx="55245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4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4E69A3C-E04F-4377-B4B4-BFD7AC6C0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33400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C5967"/>
                </a:solidFill>
              </a:defRPr>
            </a:pPr>
            <a:r>
              <a:rPr sz="1200" b="0">
                <a:solidFill>
                  <a:srgbClr val="6C5967"/>
                </a:solidFill>
              </a:rPr>
              <a:t>Approval, pricing and complaints gaps across segments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D0EC587-7C5E-424C-9FAA-FFF2EF821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C00D07D-ABCB-4273-BD59-8C828EB53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46340245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93fb9542e64d59"/>
          <a:stretch xmlns:a="http://schemas.openxmlformats.org/drawingml/2006/main"/>
        </p:blipFill>
        <p:spPr>
          <a:xfrm xmlns:a="http://schemas.openxmlformats.org/drawingml/2006/main">
            <a:off x="4667250" y="523875"/>
            <a:ext cx="2857500" cy="166687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878A1D-F997-4264-9C48-9287620D4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3812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A80A83"/>
                </a:solidFill>
              </a:defRPr>
            </a:pPr>
            <a:r>
              <a:rPr sz="900" b="1">
                <a:solidFill>
                  <a:srgbClr val="A80A83"/>
                </a:solidFill>
              </a:rPr>
              <a:t>THE AMBITION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72DC2B-8614-4E3F-8889-09A9FC8A0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857500"/>
            <a:ext cx="8001000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>
                <a:solidFill>
                  <a:srgbClr val="251322"/>
                </a:solidFill>
              </a:defRPr>
            </a:pPr>
            <a:r>
              <a:rPr sz="3300" b="1">
                <a:solidFill>
                  <a:srgbClr val="251322"/>
                </a:solidFill>
              </a:rPr>
              <a:t>Not banking for women.</a:t>
            </a:r>
          </a:p>
          <a:p xmlns:a="http://schemas.openxmlformats.org/drawingml/2006/main">
            <a:pPr algn="ctr">
              <a:defRPr sz="3300" b="1">
                <a:solidFill>
                  <a:srgbClr val="251322"/>
                </a:solidFill>
              </a:defRPr>
            </a:pPr>
            <a:r>
              <a:rPr sz="3300" b="1">
                <a:solidFill>
                  <a:srgbClr val="251322"/>
                </a:solidFill>
              </a:rPr>
              <a:t>Economic infrastructure</a:t>
            </a:r>
          </a:p>
          <a:p xmlns:a="http://schemas.openxmlformats.org/drawingml/2006/main">
            <a:pPr algn="ctr">
              <a:defRPr sz="3300" b="1">
                <a:solidFill>
                  <a:srgbClr val="251322"/>
                </a:solidFill>
              </a:defRPr>
            </a:pPr>
            <a:r>
              <a:rPr sz="3300" b="1">
                <a:solidFill>
                  <a:srgbClr val="251322"/>
                </a:solidFill>
              </a:rPr>
              <a:t>built around women.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95107F-1684-46F4-8E3E-CB3AA8930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504825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4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ED27939-3A0D-41B9-A97F-F730C06F1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33400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A80A83"/>
                </a:solidFill>
              </a:defRPr>
            </a:pPr>
            <a:r>
              <a:rPr sz="1350" b="1">
                <a:solidFill>
                  <a:srgbClr val="A80A83"/>
                </a:solidFill>
              </a:rPr>
              <a:t>SARA WITHOUT LIMITS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A475A5-6388-4B7D-BF90-79E73E8A9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1715BE-276F-4FF0-8200-E0CFA0A91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61467037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2A14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A3683EB-1722-42BD-9E0B-A742BA470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3B641"/>
                </a:solidFill>
              </a:defRPr>
            </a:pPr>
            <a:r>
              <a:rPr sz="900" b="1">
                <a:solidFill>
                  <a:srgbClr val="F3B641"/>
                </a:solidFill>
              </a:rPr>
              <a:t>THE RESET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AB4DC9-A4B1-4F00-B617-0DF53A1B7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001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Do not build a pink bank.</a:t>
            </a:r>
          </a:p>
          <a:p xmlns:a="http://schemas.openxmlformats.org/drawingml/2006/main"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Build an economic operating system.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2EB07A-89B4-4993-A051-54768D939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19375"/>
            <a:ext cx="8763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7D8F1"/>
                </a:solidFill>
              </a:defRPr>
            </a:pPr>
            <a:r>
              <a:rPr sz="1800" b="0">
                <a:solidFill>
                  <a:srgbClr val="F7D8F1"/>
                </a:solidFill>
              </a:rPr>
              <a:t>Women do not need one more campaign telling them they are powerful. They need infrastructure that removes the friction between ambition and income.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5C9F45-4C8B-43F7-BB2A-B9831B9D4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0B3737-73EF-4A6D-ACD8-8A53B6717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8150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3B641"/>
                </a:solidFill>
              </a:defRPr>
            </a:pPr>
            <a:r>
              <a:rPr sz="1500" b="1">
                <a:solidFill>
                  <a:srgbClr val="F3B641"/>
                </a:solidFill>
              </a:rPr>
              <a:t>CAPITAL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435CC4-C981-494D-A126-776CA0E7D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38150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3B641"/>
                </a:solidFill>
              </a:defRPr>
            </a:pPr>
            <a:r>
              <a:rPr sz="1500" b="1">
                <a:solidFill>
                  <a:srgbClr val="F3B641"/>
                </a:solidFill>
              </a:rPr>
              <a:t>CARE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0B37F8-A43D-4170-B3EC-AB40D90DB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815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3B641"/>
                </a:solidFill>
              </a:defRPr>
            </a:pPr>
            <a:r>
              <a:rPr sz="1500" b="1">
                <a:solidFill>
                  <a:srgbClr val="F3B641"/>
                </a:solidFill>
              </a:rPr>
              <a:t>COMMERCE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1BADB5-BFCD-4BE4-A334-27B4F725B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8150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3B641"/>
                </a:solidFill>
              </a:defRPr>
            </a:pPr>
            <a:r>
              <a:rPr sz="1500" b="1">
                <a:solidFill>
                  <a:srgbClr val="F3B641"/>
                </a:solidFill>
              </a:rPr>
              <a:t>CAREER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D71C8C9-376C-40F7-89EA-F62BB4103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38150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3B641"/>
                </a:solidFill>
              </a:defRPr>
            </a:pPr>
            <a:r>
              <a:rPr sz="1500" b="1">
                <a:solidFill>
                  <a:srgbClr val="F3B641"/>
                </a:solidFill>
              </a:rPr>
              <a:t>COMMUNITY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3519AE-8EAF-4759-AEC0-69E126EA9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D0514F-D419-4929-854D-544ECC167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11925813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E0125A4-8DE2-4785-8850-60809979F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0A83"/>
                </a:solidFill>
              </a:defRPr>
            </a:pPr>
            <a:r>
              <a:rPr sz="900" b="1">
                <a:solidFill>
                  <a:srgbClr val="A80A83"/>
                </a:solidFill>
              </a:rPr>
              <a:t>GLOBAL PATTERN LIBRARY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1E8718-87D2-4455-B461-A3EB84408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251322"/>
                </a:solidFill>
              </a:defRPr>
            </a:pPr>
            <a:r>
              <a:rPr sz="2775" b="1">
                <a:solidFill>
                  <a:srgbClr val="251322"/>
                </a:solidFill>
              </a:rPr>
              <a:t>The strongest systems finance the woman—and surround the business.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5DE9BD-D5A2-4F3B-A773-043905368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1431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80A83"/>
                </a:solidFill>
              </a:defRPr>
            </a:pPr>
            <a:r>
              <a:rPr sz="1200" b="1">
                <a:solidFill>
                  <a:srgbClr val="A80A83"/>
                </a:solidFill>
              </a:rPr>
              <a:t>INDIA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53F689-3B82-4A13-8E36-F3D372098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2143125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51322"/>
                </a:solidFill>
              </a:defRPr>
            </a:pPr>
            <a:r>
              <a:rPr sz="1500" b="1">
                <a:solidFill>
                  <a:srgbClr val="251322"/>
                </a:solidFill>
              </a:rPr>
              <a:t>Branch-linked enterprise credit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AC9F02-B344-49AF-811E-E69CFF938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2143125"/>
            <a:ext cx="5000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Structured loans for women starting new ventures.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C786F8-D65A-426B-BB13-9872BF008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88607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80A83"/>
                </a:solidFill>
              </a:defRPr>
            </a:pPr>
            <a:r>
              <a:rPr sz="1200" b="1">
                <a:solidFill>
                  <a:srgbClr val="A80A83"/>
                </a:solidFill>
              </a:rPr>
              <a:t>UNITED STATES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AFE1AB-39F4-4C2C-89A4-BA45C1C57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2886075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51322"/>
                </a:solidFill>
              </a:defRPr>
            </a:pPr>
            <a:r>
              <a:rPr sz="1500" b="1">
                <a:solidFill>
                  <a:srgbClr val="251322"/>
                </a:solidFill>
              </a:rPr>
              <a:t>Local business centres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88FFF4-D4B3-4B00-8DC8-00475B1BB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2886075"/>
            <a:ext cx="5000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Counselling, training and capital navigation.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198691-C593-48E1-A1BC-D37395E6C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6290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80A83"/>
                </a:solidFill>
              </a:defRPr>
            </a:pPr>
            <a:r>
              <a:rPr sz="1200" b="1">
                <a:solidFill>
                  <a:srgbClr val="A80A83"/>
                </a:solidFill>
              </a:rPr>
              <a:t>CHINA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83E839-4FFF-49BC-91F5-1AD93DCBD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3629025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51322"/>
                </a:solidFill>
              </a:defRPr>
            </a:pPr>
            <a:r>
              <a:rPr sz="1500" b="1">
                <a:solidFill>
                  <a:srgbClr val="251322"/>
                </a:solidFill>
              </a:rPr>
              <a:t>Digital credit + federations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E9EAEA-1727-4A41-B20B-D40190BD4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3629025"/>
            <a:ext cx="5000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Remote lending paired with networks and capacity building.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9BAA64-A9C6-4D65-8C75-C6074A96D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37197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80A83"/>
                </a:solidFill>
              </a:defRPr>
            </a:pPr>
            <a:r>
              <a:rPr sz="1200" b="1">
                <a:solidFill>
                  <a:srgbClr val="A80A83"/>
                </a:solidFill>
              </a:rPr>
              <a:t>SPAIN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CD25244-050B-46FA-A971-5474A8802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4371975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51322"/>
                </a:solidFill>
              </a:defRPr>
            </a:pPr>
            <a:r>
              <a:rPr sz="1500" b="1">
                <a:solidFill>
                  <a:srgbClr val="251322"/>
                </a:solidFill>
              </a:rPr>
              <a:t>Advice + unsecured microcredit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9DFCDD-2686-4BC1-9FDE-B640EC179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4371975"/>
            <a:ext cx="5000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Specialist guidance before and during financing.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B2389C-1DED-4173-B16F-843EABFD3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1149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80A83"/>
                </a:solidFill>
              </a:defRPr>
            </a:pPr>
            <a:r>
              <a:rPr sz="1200" b="1">
                <a:solidFill>
                  <a:srgbClr val="A80A83"/>
                </a:solidFill>
              </a:rPr>
              <a:t>QATAR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9BF6B60-767D-4603-A411-733B9FEB1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5114925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51322"/>
                </a:solidFill>
              </a:defRPr>
            </a:pPr>
            <a:r>
              <a:rPr sz="1500" b="1">
                <a:solidFill>
                  <a:srgbClr val="251322"/>
                </a:solidFill>
              </a:rPr>
              <a:t>Incubation + high-value networks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A91E1A-8EF7-47E9-A3AF-71978100D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114925"/>
            <a:ext cx="5000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Accelerators, training and commercial connections.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D95904-FD13-4F97-9138-CC34F19FA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48A6769-8941-4BEB-99E5-E25633F2B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24459774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FFE33F9-FDB5-474D-966C-3E53DF6A1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0A83"/>
                </a:solidFill>
              </a:defRPr>
            </a:pPr>
            <a:r>
              <a:rPr sz="900" b="1">
                <a:solidFill>
                  <a:srgbClr val="A80A83"/>
                </a:solidFill>
              </a:rPr>
              <a:t>DESIGN PRINCIPLES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B7211A-6DBB-4BA8-94AB-B719D764C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251322"/>
                </a:solidFill>
              </a:defRPr>
            </a:pPr>
            <a:r>
              <a:rPr sz="2775" b="1">
                <a:solidFill>
                  <a:srgbClr val="251322"/>
                </a:solidFill>
              </a:rPr>
              <a:t>Import the mechanisms, not the marketing.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FBFCC7-8D70-4BF8-9FFA-4F9BDEE07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8FC"/>
          </a:solidFill>
          <a:ln xmlns:a="http://schemas.openxmlformats.org/drawingml/2006/main" w="9525">
            <a:solidFill>
              <a:srgbClr val="E7D7E1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F86E27-4C5E-46E0-86D3-66260CDB3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04445"/>
                </a:solidFill>
              </a:defRPr>
            </a:pPr>
            <a:r>
              <a:rPr sz="975" b="1">
                <a:solidFill>
                  <a:srgbClr val="F04445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95FDAA-77D8-4FCA-8AD6-4EBE712C4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1322"/>
                </a:solidFill>
              </a:defRPr>
            </a:pPr>
            <a:r>
              <a:rPr sz="1875" b="1">
                <a:solidFill>
                  <a:srgbClr val="251322"/>
                </a:solidFill>
              </a:rPr>
              <a:t>Finance outcomes, not products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DC1E32-34A0-4E0C-BF6E-22D3396BC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Start with the job: win customers, survive a shock, return to work, export or care for family.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A32D1B-D9FD-4F61-9EB3-7A34912B9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DF659A-87C5-4832-9DE9-6AC9FCF89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3B641"/>
                </a:solidFill>
              </a:defRPr>
            </a:pPr>
            <a:r>
              <a:rPr sz="975" b="1">
                <a:solidFill>
                  <a:srgbClr val="F3B641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AA1914-0E10-4FBC-8234-BA90B1C43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Use behaviour as collateral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52BF1D-F266-4895-874C-2593A9E61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D8F1"/>
                </a:solidFill>
              </a:defRPr>
            </a:pPr>
            <a:r>
              <a:rPr sz="1275" b="0">
                <a:solidFill>
                  <a:srgbClr val="F7D8F1"/>
                </a:solidFill>
              </a:rPr>
              <a:t>With consent, transaction patterns and verified trade can expand access beyond property ownership.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9B47A1-3BDD-4D76-817A-355B3BB1A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8FC"/>
          </a:solidFill>
          <a:ln xmlns:a="http://schemas.openxmlformats.org/drawingml/2006/main" w="9525">
            <a:solidFill>
              <a:srgbClr val="E7D7E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0B6B05-5D8E-41D4-BD9B-D62944F54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04445"/>
                </a:solidFill>
              </a:defRPr>
            </a:pPr>
            <a:r>
              <a:rPr sz="975" b="1">
                <a:solidFill>
                  <a:srgbClr val="F04445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BA2F41-6C95-45C3-9D13-ACA3B22AF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1322"/>
                </a:solidFill>
              </a:defRPr>
            </a:pPr>
            <a:r>
              <a:rPr sz="1875" b="1">
                <a:solidFill>
                  <a:srgbClr val="251322"/>
                </a:solidFill>
              </a:rPr>
              <a:t>Deliver through trusted networks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B332F1-D230-4EAB-81A0-F674B43CA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Women’s groups, employers, markets, agents, chambers and cooperatives become distribution infrastructure.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FE40E6-4004-4C0D-9C23-340FCD9B1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438FF0-B22D-4E07-8073-05380C8EB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5366206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60B022A-005D-4257-B167-2592439F6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0A83"/>
                </a:solidFill>
              </a:defRPr>
            </a:pPr>
            <a:r>
              <a:rPr sz="900" b="1">
                <a:solidFill>
                  <a:srgbClr val="A80A83"/>
                </a:solidFill>
              </a:rPr>
              <a:t>THE BIG IDEA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F816D02-4DC0-4E32-B9A1-5DB880364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251322"/>
                </a:solidFill>
              </a:defRPr>
            </a:pPr>
            <a:r>
              <a:rPr sz="2775" b="1">
                <a:solidFill>
                  <a:srgbClr val="251322"/>
                </a:solidFill>
              </a:rPr>
              <a:t>SARA becomes a lifetime economic membership.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C50960-C8BF-48E1-B381-90F820057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10668000" cy="2286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2A14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A17DA7-9309-42A7-B521-B7712A1E2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1462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3B641"/>
                </a:solidFill>
              </a:defRPr>
            </a:pPr>
            <a:r>
              <a:rPr sz="1875" b="1">
                <a:solidFill>
                  <a:srgbClr val="F3B641"/>
                </a:solidFill>
              </a:rPr>
              <a:t>SARA ID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E9558D-CBB9-43D9-8015-E07B01D44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714625"/>
            <a:ext cx="428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D8F1"/>
                </a:solidFill>
              </a:defRPr>
            </a:pPr>
            <a:r>
              <a:rPr sz="1875" b="1">
                <a:solidFill>
                  <a:srgbClr val="F7D8F1"/>
                </a:solidFill>
              </a:rPr>
              <a:t>→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CCDD04-CDDE-4B78-AB0E-FD2D25605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71462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SARA WALLET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72C3DF-3447-45D5-9370-48B595CAB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714625"/>
            <a:ext cx="428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D8F1"/>
                </a:solidFill>
              </a:defRPr>
            </a:pPr>
            <a:r>
              <a:rPr sz="1875" b="1">
                <a:solidFill>
                  <a:srgbClr val="F7D8F1"/>
                </a:solidFill>
              </a:rPr>
              <a:t>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C95291-273D-41F2-A70E-FF84C8F1F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146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SARA GROWTH GRAPH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2E9438-BD54-433B-8ECE-68EE61963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714625"/>
            <a:ext cx="428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D8F1"/>
                </a:solidFill>
              </a:defRPr>
            </a:pPr>
            <a:r>
              <a:rPr sz="1875" b="1">
                <a:solidFill>
                  <a:srgbClr val="F7D8F1"/>
                </a:solidFill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CB74DF-E9E0-4A4B-B68D-45CEF9C38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714625"/>
            <a:ext cx="1428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3B641"/>
                </a:solidFill>
              </a:defRPr>
            </a:pPr>
            <a:r>
              <a:rPr sz="1650" b="1">
                <a:solidFill>
                  <a:srgbClr val="F3B641"/>
                </a:solidFill>
              </a:rPr>
              <a:t>SARA PASSPORT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6279B9-F5B9-42AD-B879-E78F055F3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3619500"/>
            <a:ext cx="9620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0">
                <a:solidFill>
                  <a:srgbClr val="F7D8F1"/>
                </a:solidFill>
              </a:defRPr>
            </a:pPr>
            <a:r>
              <a:rPr sz="1725" b="0">
                <a:solidFill>
                  <a:srgbClr val="F7D8F1"/>
                </a:solidFill>
              </a:rPr>
              <a:t>One verified profile carries her identity, skills, sales history, savings discipline, training, referrals and credit progress across every stage of life.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762BA5-2486-4CB9-A8B8-8B00A9D2D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095875"/>
            <a:ext cx="819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A80A83"/>
                </a:solidFill>
              </a:defRPr>
            </a:pPr>
            <a:r>
              <a:rPr sz="1500" b="1">
                <a:solidFill>
                  <a:srgbClr val="A80A83"/>
                </a:solidFill>
              </a:rPr>
              <a:t>The relationship compounds—even when her job, business, city or family status changes.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02655CB-21C4-4B97-B551-094E0507B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4738A6-C620-46A3-ABCD-B029B75E9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41573955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ABBAD11-793B-4C85-84D8-A9C0B67EE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0A83"/>
                </a:solidFill>
              </a:defRPr>
            </a:pPr>
            <a:r>
              <a:rPr sz="900" b="1">
                <a:solidFill>
                  <a:srgbClr val="A80A83"/>
                </a:solidFill>
              </a:rPr>
              <a:t>NEW PRODUCT ARCHITECTURE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2F8F39-4D21-4E6C-B47C-26FFFD345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251322"/>
                </a:solidFill>
              </a:defRPr>
            </a:pPr>
            <a:r>
              <a:rPr sz="2775" b="1">
                <a:solidFill>
                  <a:srgbClr val="251322"/>
                </a:solidFill>
              </a:rPr>
              <a:t>Six propositions Wema is not simply doing today.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11DFB9-6D5C-4A79-B3C7-247C7848B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8FC"/>
          </a:solidFill>
          <a:ln xmlns:a="http://schemas.openxmlformats.org/drawingml/2006/main" w="9525">
            <a:solidFill>
              <a:srgbClr val="E7D7E1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BC41AD-484A-4BCF-9BEE-9D1B212C3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04445"/>
                </a:solidFill>
              </a:defRPr>
            </a:pPr>
            <a:r>
              <a:rPr sz="975" b="1">
                <a:solidFill>
                  <a:srgbClr val="F04445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AD71F74-7627-4042-9594-A0754B408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1322"/>
                </a:solidFill>
              </a:defRPr>
            </a:pPr>
            <a:r>
              <a:rPr sz="1875" b="1">
                <a:solidFill>
                  <a:srgbClr val="251322"/>
                </a:solidFill>
              </a:rPr>
              <a:t>SARA Opportunity Passport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BB3B0A-5C98-4F47-AAF0-D08D4BF4C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A portable, verified business identity combining KYC, training badges, invoices, sales and repayment history.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08F330-54A9-4C4E-8744-D44C39755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A1C4AF-19AE-427D-80A0-8A6D1C9B6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3B641"/>
                </a:solidFill>
              </a:defRPr>
            </a:pPr>
            <a:r>
              <a:rPr sz="975" b="1">
                <a:solidFill>
                  <a:srgbClr val="F3B641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7E62FC-61EF-45B0-9C56-75962E1A5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SARA Revenue Advance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7819A4-D83F-4F63-A833-6A33703A3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D8F1"/>
                </a:solidFill>
              </a:defRPr>
            </a:pPr>
            <a:r>
              <a:rPr sz="1275" b="0">
                <a:solidFill>
                  <a:srgbClr val="F7D8F1"/>
                </a:solidFill>
              </a:rPr>
              <a:t>Working capital that flexes with real cash flow: lighter repayment in slow weeks, faster when sales rise.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C8D354-7711-491D-90B3-E07B50B26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8FC"/>
          </a:solidFill>
          <a:ln xmlns:a="http://schemas.openxmlformats.org/drawingml/2006/main" w="9525">
            <a:solidFill>
              <a:srgbClr val="E7D7E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2EBB49-005B-40FC-A066-4CC0E2F55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04445"/>
                </a:solidFill>
              </a:defRPr>
            </a:pPr>
            <a:r>
              <a:rPr sz="975" b="1">
                <a:solidFill>
                  <a:srgbClr val="F04445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19AB33-B6D0-4750-9324-1402A6188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1322"/>
                </a:solidFill>
              </a:defRPr>
            </a:pPr>
            <a:r>
              <a:rPr sz="1875" b="1">
                <a:solidFill>
                  <a:srgbClr val="251322"/>
                </a:solidFill>
              </a:rPr>
              <a:t>SARA Purchase-Order Bridge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A96A88-343A-4965-8BBD-6057A9C04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Wema secures corporate purchase orders first, then finances women suppliers to fulfil them.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9766D63-56C9-403E-9A7D-3E61931F4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EB7A2E-BEE1-43C0-A3B8-035A3AAC0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35400130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3B92666-E7D3-4308-A4DC-087D5BF0E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0A83"/>
                </a:solidFill>
              </a:defRPr>
            </a:pPr>
            <a:r>
              <a:rPr sz="900" b="1">
                <a:solidFill>
                  <a:srgbClr val="A80A83"/>
                </a:solidFill>
              </a:rPr>
              <a:t>INFRASTRUCTURE BEYOND LENDING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477CF1-172D-4721-8832-DCB398316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251322"/>
                </a:solidFill>
              </a:defRPr>
            </a:pPr>
            <a:r>
              <a:rPr sz="2775" b="1">
                <a:solidFill>
                  <a:srgbClr val="251322"/>
                </a:solidFill>
              </a:rPr>
              <a:t>Solve the constraints around money.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353DA1-D09D-4D6F-9512-20F448095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8FC"/>
          </a:solidFill>
          <a:ln xmlns:a="http://schemas.openxmlformats.org/drawingml/2006/main" w="9525">
            <a:solidFill>
              <a:srgbClr val="E7D7E1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EE47B0-0F98-4A18-9AA1-0AC9057B2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04445"/>
                </a:solidFill>
              </a:defRPr>
            </a:pPr>
            <a:r>
              <a:rPr sz="975" b="1">
                <a:solidFill>
                  <a:srgbClr val="F04445"/>
                </a:solidFill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7B1C60-0BAE-4217-97D9-69261A93B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1322"/>
                </a:solidFill>
              </a:defRPr>
            </a:pPr>
            <a:r>
              <a:rPr sz="1875" b="1">
                <a:solidFill>
                  <a:srgbClr val="251322"/>
                </a:solidFill>
              </a:rPr>
              <a:t>SARA Care Credits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D55CBE-480A-460A-BBF7-357FF93D8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Employer- and partner-funded childcare, eldercare and health credits unlock time for work and enterprise.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745085-FE94-4A83-81D7-4156AC499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F5A654-C564-421C-A8F2-B49FBD893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3B641"/>
                </a:solidFill>
              </a:defRPr>
            </a:pPr>
            <a:r>
              <a:rPr sz="975" b="1">
                <a:solidFill>
                  <a:srgbClr val="F3B641"/>
                </a:solidFill>
              </a:rPr>
              <a:t>05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CEAAEF-0CAE-463F-8391-DD9CE766C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SARA Market OS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202C797-4858-4279-A44E-4CEF4247D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D8F1"/>
                </a:solidFill>
              </a:defRPr>
            </a:pPr>
            <a:r>
              <a:rPr sz="1275" b="0">
                <a:solidFill>
                  <a:srgbClr val="F7D8F1"/>
                </a:solidFill>
              </a:rPr>
              <a:t>Inventory, invoices, supplier pricing, payments, taxes and micro-insurance in app, WhatsApp and USSD.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61F4A7-1F1F-4040-8CEC-BB673CD0B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8FC"/>
          </a:solidFill>
          <a:ln xmlns:a="http://schemas.openxmlformats.org/drawingml/2006/main" w="9525">
            <a:solidFill>
              <a:srgbClr val="E7D7E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39F459-BD70-440B-B4FC-257AE085C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04445"/>
                </a:solidFill>
              </a:defRPr>
            </a:pPr>
            <a:r>
              <a:rPr sz="975" b="1">
                <a:solidFill>
                  <a:srgbClr val="F04445"/>
                </a:solidFill>
              </a:rPr>
              <a:t>06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8DCCB2-DEAB-42FA-86DF-28795E637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1322"/>
                </a:solidFill>
              </a:defRPr>
            </a:pPr>
            <a:r>
              <a:rPr sz="1875" b="1">
                <a:solidFill>
                  <a:srgbClr val="251322"/>
                </a:solidFill>
              </a:rPr>
              <a:t>SARA Export Bridge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3DE16E-025A-4ACA-B814-FBA88D7C4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Product standards, packaging, FX, logistics, trade insurance and buyer introductions in one corridor.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16A8B5-B2E7-4FE3-B699-BD913EE73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F7A53D-5360-4F7E-B4FB-8EDBB87F6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68779093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2A14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1DF1ABA-975D-41FB-8DF7-9E0F59034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3B641"/>
                </a:solidFill>
              </a:defRPr>
            </a:pPr>
            <a:r>
              <a:rPr sz="900" b="1">
                <a:solidFill>
                  <a:srgbClr val="F3B641"/>
                </a:solidFill>
              </a:rPr>
              <a:t>THE MOONSHOTS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3AFEFCE-721F-4C85-89CC-969979234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Three moves that could make SARA famous.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DEFA70-35E8-47FD-869A-A2B85A753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0025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3B641"/>
                </a:solidFill>
              </a:defRPr>
            </a:pPr>
            <a:r>
              <a:rPr sz="1800" b="1">
                <a:solidFill>
                  <a:srgbClr val="F3B641"/>
                </a:solidFill>
              </a:rPr>
              <a:t>SARA 100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3A00FF-F14D-459A-AB16-8C030CE65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000250"/>
            <a:ext cx="666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7D8F1"/>
                </a:solidFill>
              </a:defRPr>
            </a:pPr>
            <a:r>
              <a:rPr sz="1650" b="0">
                <a:solidFill>
                  <a:srgbClr val="F7D8F1"/>
                </a:solidFill>
              </a:rPr>
              <a:t>Back 100 scalable women-led companies with capital, procurement, board mentors and export access.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300EB5-984B-42F7-B5D3-A7FD1FC8D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9906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9B7CF8-CDE5-429D-9F64-8A6D51C87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81375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3B641"/>
                </a:solidFill>
              </a:defRPr>
            </a:pPr>
            <a:r>
              <a:rPr sz="1800" b="1">
                <a:solidFill>
                  <a:srgbClr val="F3B641"/>
                </a:solidFill>
              </a:rPr>
              <a:t>THE CARE ECONOMY FUND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C06BC7-B2B0-4692-8C90-964B44BBE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381375"/>
            <a:ext cx="666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7D8F1"/>
                </a:solidFill>
              </a:defRPr>
            </a:pPr>
            <a:r>
              <a:rPr sz="1650" b="0">
                <a:solidFill>
                  <a:srgbClr val="F7D8F1"/>
                </a:solidFill>
              </a:rPr>
              <a:t>Finance creches, eldercare, pharmacies, food systems and women’s health—turning care into investable infrastructure.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37F5BD-C2B5-413A-B9FC-212EF96B6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333875"/>
            <a:ext cx="9906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6749D0-1A16-43EA-AC5D-F30586557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625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3B641"/>
                </a:solidFill>
              </a:defRPr>
            </a:pPr>
            <a:r>
              <a:rPr sz="1800" b="1">
                <a:solidFill>
                  <a:srgbClr val="F3B641"/>
                </a:solidFill>
              </a:rPr>
              <a:t>SARA CITY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3CDB51-4A50-43E1-8BF9-5802F00DA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762500"/>
            <a:ext cx="666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7D8F1"/>
                </a:solidFill>
              </a:defRPr>
            </a:pPr>
            <a:r>
              <a:rPr sz="1650" b="0">
                <a:solidFill>
                  <a:srgbClr val="F7D8F1"/>
                </a:solidFill>
              </a:rPr>
              <a:t>An annual pop-up economy where women sell, hire, learn, pitch and secure live purchase orders—not just attend panels.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B9479F-BC64-4496-8133-5E95D7BDF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715000"/>
            <a:ext cx="9906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C96E0B-C653-45A3-9410-436548450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7C354A-32E6-4F19-84D9-8AAF889B6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63839530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A73837D-A4E5-4E9D-A89D-BCD514DBD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0A83"/>
                </a:solidFill>
              </a:defRPr>
            </a:pPr>
            <a:r>
              <a:rPr sz="900" b="1">
                <a:solidFill>
                  <a:srgbClr val="A80A83"/>
                </a:solidFill>
              </a:rPr>
              <a:t>BUSINESSWOMEN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823224-81D1-44D6-9868-FC3C43EAB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251322"/>
                </a:solidFill>
              </a:defRPr>
            </a:pPr>
            <a:r>
              <a:rPr sz="2775" b="1">
                <a:solidFill>
                  <a:srgbClr val="251322"/>
                </a:solidFill>
              </a:rPr>
              <a:t>Move her from survival enterprise to investable company.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7815C7-C7BB-4107-88B3-930976EDE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8FC"/>
          </a:solidFill>
          <a:ln xmlns:a="http://schemas.openxmlformats.org/drawingml/2006/main" w="9525">
            <a:solidFill>
              <a:srgbClr val="E7D7E1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31C40F-CA08-45F2-9A73-A380FF3E2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04445"/>
                </a:solidFill>
              </a:defRPr>
            </a:pPr>
            <a:r>
              <a:rPr sz="975" b="1">
                <a:solidFill>
                  <a:srgbClr val="F04445"/>
                </a:solidFill>
              </a:rPr>
              <a:t>BUILD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EAC9B3-83A0-4D9E-B1ED-E5B3E825A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1322"/>
                </a:solidFill>
              </a:defRPr>
            </a:pPr>
            <a:r>
              <a:rPr sz="1875" b="1">
                <a:solidFill>
                  <a:srgbClr val="251322"/>
                </a:solidFill>
              </a:rPr>
              <a:t>Market OS + pricing coach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01741B-15B9-43B2-AD08-7E00DD9FF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Know margins, digitise records, forecast stock and separate household from business cash.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0A0ECC-8156-4B77-AA20-E3D09A811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A80A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F11E19-C9E2-4590-B015-DC59BA5E7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3B641"/>
                </a:solidFill>
              </a:defRPr>
            </a:pPr>
            <a:r>
              <a:rPr sz="975" b="1">
                <a:solidFill>
                  <a:srgbClr val="F3B641"/>
                </a:solidFill>
              </a:rPr>
              <a:t>WIN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FE51DCE-7E12-4D93-9D67-816CCF458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Purchase-order marketplace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2057E9-E812-4AD3-B01A-35325620F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D8F1"/>
                </a:solidFill>
              </a:defRPr>
            </a:pPr>
            <a:r>
              <a:rPr sz="1275" b="0">
                <a:solidFill>
                  <a:srgbClr val="F7D8F1"/>
                </a:solidFill>
              </a:rPr>
              <a:t>Wema partners publish procurement needs; qualified SARA businesses compete for real demand.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CAC72B-4FA4-444F-8F06-CF8049F83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238375"/>
            <a:ext cx="3286125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8FC"/>
          </a:solidFill>
          <a:ln xmlns:a="http://schemas.openxmlformats.org/drawingml/2006/main" w="9525">
            <a:solidFill>
              <a:srgbClr val="E7D7E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33F571-410D-430B-A435-C7CE75973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46697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04445"/>
                </a:solidFill>
              </a:defRPr>
            </a:pPr>
            <a:r>
              <a:rPr sz="975" b="1">
                <a:solidFill>
                  <a:srgbClr val="F04445"/>
                </a:solidFill>
              </a:rPr>
              <a:t>SCALE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6C12F7-2F28-4592-BC7A-2DFFFCEA4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905125"/>
            <a:ext cx="2809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51322"/>
                </a:solidFill>
              </a:defRPr>
            </a:pPr>
            <a:r>
              <a:rPr sz="1875" b="1">
                <a:solidFill>
                  <a:srgbClr val="251322"/>
                </a:solidFill>
              </a:rPr>
              <a:t>Growth board + export bridge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55F658-92EB-4249-B6C7-9A54B64A0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619500"/>
            <a:ext cx="2809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5967"/>
                </a:solidFill>
              </a:defRPr>
            </a:pPr>
            <a:r>
              <a:rPr sz="1275" b="0">
                <a:solidFill>
                  <a:srgbClr val="6C5967"/>
                </a:solidFill>
              </a:rPr>
              <a:t>Sector mentors, professional services, trade finance and buyer access follow the business stage.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30F4908-4073-4CC9-8ED0-2B4944143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4381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SARA BY WEMA • REIMAGINED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5CBFDC-8052-4DCD-9409-B77FCF167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428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C5967"/>
                </a:solidFill>
              </a:defRPr>
            </a:pPr>
            <a:r>
              <a:rPr sz="675" b="1">
                <a:solidFill>
                  <a:srgbClr val="6C5967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10040461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2026-07-27T18:09:29.0960000Z</dcterms:created>
  <dcterms:modified xsi:type="dcterms:W3CDTF">2026-07-27T18:09:29.0960000Z</dcterms:modified>
</coreProperties>
</file>